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7"/>
  </p:notesMasterIdLst>
  <p:sldIdLst>
    <p:sldId id="259" r:id="rId2"/>
    <p:sldId id="258" r:id="rId3"/>
    <p:sldId id="256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" roundtripDataSignature="AMtx7mhV3lRgzqCnbhf192W0ur5pLOH6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Richard group actively develops software that relies on physics models to predict and explain chemistry. We are particularly interested in developing “reduced scaling techniques”. Fragment-based methods compute the properties of large chemical systems by systematically including molecular interactions. On the other hand, DLPNO-CC systematically includes intramolecular interactions. Both methods have shown great promise in making electronic structure methods more applicable. Our group develops software to be part of the NWChemEx ecosystem.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Richard group currently consists of 1 undergraduate student and 3 graduate students. Since Ryan is an adjunct professor he must co-advise graduate students. In practice, this means most students are co-advised by Prof. Theresa Windus (the principal investigator of the NWChemEx project). Other co-advising situations are possible, for example, one graduate student is currently co-advised by Prof. Davit Potoyan.</a:t>
            </a:r>
            <a:endParaRPr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09BA-5BD9-5FC7-AF2A-382FE4DAA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2197C-DDD4-2C80-17A4-C81FF9BEE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295F6-7183-137E-AB4E-CEFE9430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78232-6B00-2933-B563-8F546F497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EC8A-3B58-557E-5DAA-6424CD66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2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75AE-2608-8C5F-87FF-6AE378FF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3B982-4A0A-AE3C-0085-1432EEE57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D2FA5-11BA-934F-32A7-6441FBD1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DED8C-874F-D0CF-8877-CE7455FB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80CB6-96E0-04EF-C4E3-F1FC47FC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9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2DF5C6-76AF-8354-2AE6-00E9705AE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8EB52-F6EB-F1A0-693B-26B410884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976C4-38EB-32D5-F6BD-C5C2620E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80CB4-8CE4-625A-1001-6F6712E7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93004-3256-D392-9074-945C6786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5523-1311-C622-88E8-82B7C9A8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D250-7EAC-467D-59E2-7D8878AC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197E0-1244-BE29-431C-5C05E0F6E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73F80-CDD1-18EC-6F3E-604C9783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3958F-28F8-F397-53ED-D6A23AE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6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DFF4-26E6-83E7-3C9B-3E5AFAF0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ADEA-F732-B1EB-E17F-114454E26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8489E-CF3B-1A65-CE95-81FFDCA9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2A2E7-F5F1-2870-8BAC-ABCEA1A1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19C36-4A75-7DAB-9760-B81DDAD3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FC1F-79A5-AAFA-5218-025F7F82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A147-9F77-258C-E336-41C05EBEB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1591-59F1-728C-AF84-FC67E7A62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77756-506B-FD24-3A6D-CFF66894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43B99-2CEA-5008-511A-D6F997E4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8A831-F50C-10E5-7086-71088E43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0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CF0A-CA31-1CF4-0697-105985D5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58C1-4624-C955-C79F-6CE49B43D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1D060-17E6-BC61-5E4F-E47973275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21AD2-FA36-DBEC-9205-FB87E31B7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158D8-3D2C-A7C6-D6E8-F41D9F54A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24CB1-6D45-60C6-D3E0-53EAAFF5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9D74F-4162-6794-2CBA-80CA3260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C5B53-E170-270C-0CBC-C16183A1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3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644D-3EB5-42BE-643C-18C5D7724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3F48E-CB15-E26E-BDB4-5F3D9A68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347D5-7096-1515-41A8-284B529F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12755-1E82-0729-C51C-806CC147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0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E6ABD-3E44-3B33-1E94-EDC5FE6B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DB1E6-BE4D-3B28-E789-74645BBF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06995-3F14-522A-CD7E-EDA42DD4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3413-363A-1239-0547-2B783376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826E3-DD8D-0EC8-1526-D5B96240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A9A6C-0A7F-47E7-F15F-929B8296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5AAC1-F58D-06F6-A9F7-5904F274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2EE81-F033-C1E4-65EE-A62B7287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08B62-730E-BCD8-77B1-8D962424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4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3805-4E8E-852B-C948-5993A699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B6D76-61E9-A27D-1D63-B2FD5D2CB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548C9-FBAC-30B3-EF2D-3F4C1E70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C03F9-8179-A47F-D40E-59131C56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E30B9-C2EF-B6DF-F21A-3884482A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9A101-962D-D992-24EA-B81B500A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508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8319CB-082B-6EF5-2452-8C7918B2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6EE32-DB57-FE4E-9EC0-D0D7F550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86A51-1962-02D5-B37E-B0222F55A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43822-AF53-7E51-0249-B86C33A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25DFF-3870-668D-507A-89B097498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EC059-76F2-33E2-B13A-24C2AAE63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solidFill>
                  <a:schemeClr val="bg1"/>
                </a:solidFill>
              </a:rPr>
              <a:t>Mentor Introductions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950EF1-DB98-A20E-139A-5E452996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</a:rPr>
              <a:t>SIMCODES 2025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2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3D7E4C9F-7EC2-4C52-9146-0E1435CC2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lying on the floor with a toy&#10;&#10;AI-generated content may be incorrect.">
            <a:extLst>
              <a:ext uri="{FF2B5EF4-FFF2-40B4-BE49-F238E27FC236}">
                <a16:creationId xmlns:a16="http://schemas.microsoft.com/office/drawing/2014/main" id="{F99D7360-5452-43B5-213A-EB20D9B4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76" r="-4" b="16686"/>
          <a:stretch/>
        </p:blipFill>
        <p:spPr>
          <a:xfrm>
            <a:off x="-1" y="5"/>
            <a:ext cx="3922776" cy="3937609"/>
          </a:xfrm>
          <a:prstGeom prst="rect">
            <a:avLst/>
          </a:prstGeom>
        </p:spPr>
      </p:pic>
      <p:pic>
        <p:nvPicPr>
          <p:cNvPr id="14" name="Picture 13" descr="A person sitting on a rock next to a rodent&#10;&#10;AI-generated content may be incorrect.">
            <a:extLst>
              <a:ext uri="{FF2B5EF4-FFF2-40B4-BE49-F238E27FC236}">
                <a16:creationId xmlns:a16="http://schemas.microsoft.com/office/drawing/2014/main" id="{F44415EF-A738-AA14-2C4D-93D74F9D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24717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19BF8-CC84-5E3C-83BD-DB5DC47E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US" sz="2400" dirty="0"/>
              <a:t>Ryan Richard</a:t>
            </a:r>
          </a:p>
        </p:txBody>
      </p:sp>
      <p:pic>
        <p:nvPicPr>
          <p:cNvPr id="5" name="Picture 4" descr="A dog lying on a person's lap&#10;&#10;AI-generated content may be incorrect.">
            <a:extLst>
              <a:ext uri="{FF2B5EF4-FFF2-40B4-BE49-F238E27FC236}">
                <a16:creationId xmlns:a16="http://schemas.microsoft.com/office/drawing/2014/main" id="{FD005C51-F25F-C3E2-1D30-9DDFE28888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77" r="18801" b="-2"/>
          <a:stretch/>
        </p:blipFill>
        <p:spPr>
          <a:xfrm rot="5400000">
            <a:off x="8258829" y="4438"/>
            <a:ext cx="3937609" cy="3928733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2282" y="525322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0900-114E-27F9-C67A-CBF6DF8CC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US" sz="1300"/>
              <a:t>Scientist at Ames National Laboratory and Adjunct Professor of Chemistry at Iowa State University.</a:t>
            </a:r>
          </a:p>
          <a:p>
            <a:r>
              <a:rPr lang="en-US" sz="1300"/>
              <a:t>Background: Grew up in Ohio, PhD in chemistry from “The” Ohio State University.</a:t>
            </a:r>
          </a:p>
          <a:p>
            <a:r>
              <a:rPr lang="en-US" sz="1300"/>
              <a:t>Interests: travel, technology, video games, exercise, being told what to do by my dogs.</a:t>
            </a:r>
          </a:p>
        </p:txBody>
      </p:sp>
      <p:pic>
        <p:nvPicPr>
          <p:cNvPr id="16" name="Picture 15" descr="A cliff with grass and water in the background&#10;&#10;AI-generated content may be incorrect.">
            <a:extLst>
              <a:ext uri="{FF2B5EF4-FFF2-40B4-BE49-F238E27FC236}">
                <a16:creationId xmlns:a16="http://schemas.microsoft.com/office/drawing/2014/main" id="{829A4FEE-F77F-315E-5D81-6BCABD3E65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225" r="-4" b="14546"/>
          <a:stretch/>
        </p:blipFill>
        <p:spPr>
          <a:xfrm>
            <a:off x="8269224" y="4160171"/>
            <a:ext cx="3922776" cy="21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428B-E596-0BE5-7DBE-FF5FC346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/>
              <a:t>Research in the Richard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8C19-F2AF-2E17-61B1-211E754F5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800"/>
              <a:t>Research interests: Sustainable scientific software development, high-performance computing, reduced scaling electronic structure theory.</a:t>
            </a:r>
          </a:p>
          <a:p>
            <a:r>
              <a:rPr lang="en-US" sz="1800"/>
              <a:t>Develop for NWChemEx ecosystem.</a:t>
            </a:r>
          </a:p>
          <a:p>
            <a:r>
              <a:rPr lang="en-US" sz="1800"/>
              <a:t>Strong emphasis on software engineering applied to theoretical chemistry.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46717" y="833245"/>
            <a:ext cx="1356212" cy="566218"/>
          </a:xfrm>
          <a:prstGeom prst="rect">
            <a:avLst/>
          </a:prstGeom>
          <a:noFill/>
        </p:spPr>
      </p:pic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22237" y="3609854"/>
            <a:ext cx="2110556" cy="670101"/>
          </a:xfrm>
          <a:prstGeom prst="rect">
            <a:avLst/>
          </a:prstGeom>
          <a:noFill/>
        </p:spPr>
      </p:pic>
      <p:pic>
        <p:nvPicPr>
          <p:cNvPr id="93" name="Google Shape;93;p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746418" y="86498"/>
            <a:ext cx="3286550" cy="2103390"/>
          </a:xfrm>
          <a:prstGeom prst="rect">
            <a:avLst/>
          </a:prstGeom>
          <a:noFill/>
        </p:spPr>
      </p:pic>
      <p:pic>
        <p:nvPicPr>
          <p:cNvPr id="99" name="Google Shape;99;p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056707" y="6065370"/>
            <a:ext cx="2754569" cy="757506"/>
          </a:xfrm>
          <a:prstGeom prst="rect">
            <a:avLst/>
          </a:prstGeom>
          <a:noFill/>
        </p:spPr>
      </p:pic>
      <p:pic>
        <p:nvPicPr>
          <p:cNvPr id="98" name="Google Shape;98;p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394393" y="5381167"/>
            <a:ext cx="2751257" cy="550251"/>
          </a:xfrm>
          <a:prstGeom prst="rect">
            <a:avLst/>
          </a:prstGeom>
          <a:noFill/>
        </p:spPr>
      </p:pic>
      <p:pic>
        <p:nvPicPr>
          <p:cNvPr id="7" name="Picture 6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AAD3F9CF-54CE-B940-C66F-1F3380710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8484" y="5053914"/>
            <a:ext cx="2749799" cy="16498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33B0A-6B99-1E0E-E3C0-3F1F7612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SIMCODES Project: Developing components for automating fragmentation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C788-679C-DF9A-9BF3-284A1FF80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Mentee: Daniel Woodard</a:t>
            </a:r>
          </a:p>
          <a:p>
            <a:r>
              <a:rPr lang="en-US" sz="1900">
                <a:solidFill>
                  <a:schemeClr val="bg1"/>
                </a:solidFill>
              </a:rPr>
              <a:t>Summary: Winner-take-all battle between Daniel’s chemical intuition and the best AI/ML model Gabriela and Devarsh can make.</a:t>
            </a:r>
          </a:p>
          <a:p>
            <a:r>
              <a:rPr lang="en-US" sz="1900">
                <a:solidFill>
                  <a:schemeClr val="bg1"/>
                </a:solidFill>
              </a:rPr>
              <a:t>Goals: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Develop tools for reading PDF files.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Function for identifying amino acids in a protein.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Function for splitting a protein by amino acid.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chemical formula&#10;&#10;AI-generated content may be incorrect.">
            <a:extLst>
              <a:ext uri="{FF2B5EF4-FFF2-40B4-BE49-F238E27FC236}">
                <a16:creationId xmlns:a16="http://schemas.microsoft.com/office/drawing/2014/main" id="{4B928EE3-5480-A195-5C76-5E8F7222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50" y="105511"/>
            <a:ext cx="5666547" cy="66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/>
          <p:cNvPicPr preferRelativeResize="0"/>
          <p:nvPr/>
        </p:nvPicPr>
        <p:blipFill>
          <a:blip r:embed="rId3"/>
          <a:srcRect t="23483" b="15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2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Arial"/>
              </a:rPr>
              <a:t>The R</a:t>
            </a: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ichard and Windus</a:t>
            </a: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Arial"/>
              </a:rPr>
              <a:t> Groups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313</Words>
  <Application>Microsoft Macintosh PowerPoint</Application>
  <PresentationFormat>Widescreen</PresentationFormat>
  <Paragraphs>22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Mentor Introductions</vt:lpstr>
      <vt:lpstr>Ryan Richard</vt:lpstr>
      <vt:lpstr>Research in the Richard Group</vt:lpstr>
      <vt:lpstr>SIMCODES Project: Developing components for automating fragmentation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Rossini, Aaron J [CHEM]</dc:creator>
  <cp:lastModifiedBy>Richard, Ryan M [A LAB]</cp:lastModifiedBy>
  <cp:revision>3</cp:revision>
  <dcterms:created xsi:type="dcterms:W3CDTF">2024-02-12T22:44:08Z</dcterms:created>
  <dcterms:modified xsi:type="dcterms:W3CDTF">2025-05-02T17:06:11Z</dcterms:modified>
</cp:coreProperties>
</file>